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20911"/>
    <p:restoredTop sz="94612"/>
  </p:normalViewPr>
  <p:slideViewPr>
    <p:cSldViewPr snapToGrid="0">
      <p:cViewPr varScale="1">
        <p:scale>
          <a:sx n="124" d="100"/>
          <a:sy n="124" d="100"/>
        </p:scale>
        <p:origin x="192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e79a413c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de79a413c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e79a413cd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de79a413cd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e79a413cd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de79a413cd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e79a413cd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de79a413cd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e79a413cd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de79a413cd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e79a413cd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de79a413cd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e79a413cd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de79a413cd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e79a413cd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de79a413cd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79a413cd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de79a413cd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e79a413cd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de79a413cd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e79a413cd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de79a413cd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e97b4337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de97b4337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97b4337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de97b4337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ec586ac3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ec586ac3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ec586ac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ec586ac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ec586ac3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ec586ac3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e79a413cd_2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de79a413cd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e79a413cd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de79a413cd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e97b4337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de97b433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e79a413cd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de79a413cd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6b3c6396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b6b3c6396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e97b4337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de97b4337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e79a413cd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de79a413cd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e79a413cd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de79a413c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e79a413cd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de79a413cd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e79a413cd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de79a413cd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e79a413cd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de79a413cd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6b3c6396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b6b3c6396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969580" y="662152"/>
            <a:ext cx="5746531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i="0" u="none" strike="noStrike" cap="none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Python for Data Science</a:t>
            </a:r>
            <a:endParaRPr sz="1100"/>
          </a:p>
        </p:txBody>
      </p:sp>
      <p:cxnSp>
        <p:nvCxnSpPr>
          <p:cNvPr id="130" name="Google Shape;130;p25"/>
          <p:cNvCxnSpPr/>
          <p:nvPr/>
        </p:nvCxnSpPr>
        <p:spPr>
          <a:xfrm>
            <a:off x="1048407" y="2524453"/>
            <a:ext cx="5588875" cy="0"/>
          </a:xfrm>
          <a:prstGeom prst="straightConnector1">
            <a:avLst/>
          </a:prstGeom>
          <a:noFill/>
          <a:ln w="762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25"/>
          <p:cNvSpPr txBox="1"/>
          <p:nvPr/>
        </p:nvSpPr>
        <p:spPr>
          <a:xfrm>
            <a:off x="1079936" y="2750106"/>
            <a:ext cx="5746531" cy="154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ETEC workshop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 7-9, 2021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25"/>
          <p:cNvCxnSpPr/>
          <p:nvPr/>
        </p:nvCxnSpPr>
        <p:spPr>
          <a:xfrm>
            <a:off x="1048407" y="628650"/>
            <a:ext cx="5588875" cy="0"/>
          </a:xfrm>
          <a:prstGeom prst="straightConnector1">
            <a:avLst/>
          </a:prstGeom>
          <a:noFill/>
          <a:ln w="762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5"/>
          <p:cNvSpPr/>
          <p:nvPr/>
        </p:nvSpPr>
        <p:spPr>
          <a:xfrm>
            <a:off x="750771" y="4373067"/>
            <a:ext cx="7081850" cy="39241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</a:t>
            </a:r>
            <a:r>
              <a:rPr lang="en" sz="15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github.com/worldbank/Python-for-DataScience/tree/master/June_2021_ETEC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 rot="435294">
            <a:off x="5876441" y="3202296"/>
            <a:ext cx="2846297" cy="7155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Welcome!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Here are the materials</a:t>
            </a:r>
            <a:endParaRPr sz="1100"/>
          </a:p>
        </p:txBody>
      </p:sp>
      <p:cxnSp>
        <p:nvCxnSpPr>
          <p:cNvPr id="135" name="Google Shape;135;p25"/>
          <p:cNvCxnSpPr/>
          <p:nvPr/>
        </p:nvCxnSpPr>
        <p:spPr>
          <a:xfrm flipH="1">
            <a:off x="6611854" y="3947726"/>
            <a:ext cx="208513" cy="29401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695926"/>
            <a:ext cx="7277300" cy="6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/>
          <p:nvPr/>
        </p:nvSpPr>
        <p:spPr>
          <a:xfrm>
            <a:off x="256299" y="186665"/>
            <a:ext cx="341463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Guess the output (2)</a:t>
            </a:r>
            <a:endParaRPr sz="1100"/>
          </a:p>
        </p:txBody>
      </p:sp>
      <p:sp>
        <p:nvSpPr>
          <p:cNvPr id="208" name="Google Shape;208;p34"/>
          <p:cNvSpPr txBox="1"/>
          <p:nvPr/>
        </p:nvSpPr>
        <p:spPr>
          <a:xfrm>
            <a:off x="1144758" y="1117691"/>
            <a:ext cx="63743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endParaRPr sz="1100"/>
          </a:p>
        </p:txBody>
      </p:sp>
      <p:sp>
        <p:nvSpPr>
          <p:cNvPr id="209" name="Google Shape;209;p34"/>
          <p:cNvSpPr txBox="1"/>
          <p:nvPr/>
        </p:nvSpPr>
        <p:spPr>
          <a:xfrm>
            <a:off x="4443844" y="1117697"/>
            <a:ext cx="468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endParaRPr sz="1100"/>
          </a:p>
        </p:txBody>
      </p:sp>
      <p:sp>
        <p:nvSpPr>
          <p:cNvPr id="210" name="Google Shape;210;p34"/>
          <p:cNvSpPr txBox="1"/>
          <p:nvPr/>
        </p:nvSpPr>
        <p:spPr>
          <a:xfrm>
            <a:off x="6302669" y="921496"/>
            <a:ext cx="2243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elements of syntax</a:t>
            </a:r>
            <a:endParaRPr sz="1100"/>
          </a:p>
        </p:txBody>
      </p:sp>
      <p:cxnSp>
        <p:nvCxnSpPr>
          <p:cNvPr id="211" name="Google Shape;211;p34"/>
          <p:cNvCxnSpPr/>
          <p:nvPr/>
        </p:nvCxnSpPr>
        <p:spPr>
          <a:xfrm flipH="1">
            <a:off x="775482" y="1391128"/>
            <a:ext cx="369276" cy="237955"/>
          </a:xfrm>
          <a:prstGeom prst="straightConnector1">
            <a:avLst/>
          </a:prstGeom>
          <a:noFill/>
          <a:ln w="38100" cap="flat" cmpd="sng">
            <a:solidFill>
              <a:srgbClr val="26262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2" name="Google Shape;212;p34"/>
          <p:cNvCxnSpPr/>
          <p:nvPr/>
        </p:nvCxnSpPr>
        <p:spPr>
          <a:xfrm flipH="1">
            <a:off x="4116854" y="1411998"/>
            <a:ext cx="327000" cy="196200"/>
          </a:xfrm>
          <a:prstGeom prst="straightConnector1">
            <a:avLst/>
          </a:prstGeom>
          <a:noFill/>
          <a:ln w="38100" cap="flat" cmpd="sng">
            <a:solidFill>
              <a:srgbClr val="26262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3" name="Google Shape;213;p34"/>
          <p:cNvCxnSpPr/>
          <p:nvPr/>
        </p:nvCxnSpPr>
        <p:spPr>
          <a:xfrm flipH="1">
            <a:off x="7573975" y="1347550"/>
            <a:ext cx="179400" cy="468900"/>
          </a:xfrm>
          <a:prstGeom prst="straightConnector1">
            <a:avLst/>
          </a:prstGeom>
          <a:noFill/>
          <a:ln w="38100" cap="flat" cmpd="sng">
            <a:solidFill>
              <a:srgbClr val="26262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573450"/>
            <a:ext cx="3660650" cy="7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/>
          <p:nvPr/>
        </p:nvSpPr>
        <p:spPr>
          <a:xfrm>
            <a:off x="997776" y="2306293"/>
            <a:ext cx="618029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Data science – a combination of skills: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6"/>
          <p:cNvGrpSpPr/>
          <p:nvPr/>
        </p:nvGrpSpPr>
        <p:grpSpPr>
          <a:xfrm>
            <a:off x="824813" y="159737"/>
            <a:ext cx="8007178" cy="5283415"/>
            <a:chOff x="1099751" y="212982"/>
            <a:chExt cx="10676237" cy="7044554"/>
          </a:xfrm>
        </p:grpSpPr>
        <p:pic>
          <p:nvPicPr>
            <p:cNvPr id="225" name="Google Shape;225;p36" descr="venn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9751" y="212982"/>
              <a:ext cx="10676237" cy="67438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6" name="Google Shape;226;p36"/>
            <p:cNvGrpSpPr/>
            <p:nvPr/>
          </p:nvGrpSpPr>
          <p:grpSpPr>
            <a:xfrm>
              <a:off x="1272746" y="997118"/>
              <a:ext cx="2125362" cy="1078818"/>
              <a:chOff x="1272746" y="997118"/>
              <a:chExt cx="2125362" cy="1078818"/>
            </a:xfrm>
          </p:grpSpPr>
          <p:sp>
            <p:nvSpPr>
              <p:cNvPr id="227" name="Google Shape;227;p36"/>
              <p:cNvSpPr/>
              <p:nvPr/>
            </p:nvSpPr>
            <p:spPr>
              <a:xfrm>
                <a:off x="1272746" y="997118"/>
                <a:ext cx="2125362" cy="107881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36"/>
              <p:cNvSpPr txBox="1"/>
              <p:nvPr/>
            </p:nvSpPr>
            <p:spPr>
              <a:xfrm>
                <a:off x="1779372" y="1244939"/>
                <a:ext cx="146168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Computer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science</a:t>
                </a:r>
                <a:endParaRPr sz="1100"/>
              </a:p>
            </p:txBody>
          </p:sp>
        </p:grpSp>
        <p:sp>
          <p:nvSpPr>
            <p:cNvPr id="229" name="Google Shape;229;p36"/>
            <p:cNvSpPr/>
            <p:nvPr/>
          </p:nvSpPr>
          <p:spPr>
            <a:xfrm>
              <a:off x="1099751" y="840260"/>
              <a:ext cx="2298357" cy="1235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>
              <a:off x="4254307" y="6178718"/>
              <a:ext cx="4049434" cy="107881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6"/>
            <p:cNvSpPr txBox="1"/>
            <p:nvPr/>
          </p:nvSpPr>
          <p:spPr>
            <a:xfrm>
              <a:off x="5226907" y="6228827"/>
              <a:ext cx="25419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Domain expertise</a:t>
              </a:r>
              <a:endParaRPr sz="1100"/>
            </a:p>
          </p:txBody>
        </p:sp>
        <p:sp>
          <p:nvSpPr>
            <p:cNvPr id="232" name="Google Shape;232;p36"/>
            <p:cNvSpPr/>
            <p:nvPr/>
          </p:nvSpPr>
          <p:spPr>
            <a:xfrm>
              <a:off x="9349947" y="1244939"/>
              <a:ext cx="2125362" cy="107881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6"/>
            <p:cNvSpPr txBox="1"/>
            <p:nvPr/>
          </p:nvSpPr>
          <p:spPr>
            <a:xfrm>
              <a:off x="9459985" y="1492760"/>
              <a:ext cx="18347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Math &amp; stats</a:t>
              </a:r>
              <a:endParaRPr sz="11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/>
          <p:nvPr/>
        </p:nvSpPr>
        <p:spPr>
          <a:xfrm>
            <a:off x="2101732" y="2040836"/>
            <a:ext cx="494053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Why Python for Data Science?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/>
          <p:nvPr/>
        </p:nvSpPr>
        <p:spPr>
          <a:xfrm>
            <a:off x="256299" y="186665"/>
            <a:ext cx="487681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Why Python for data science?</a:t>
            </a:r>
            <a:endParaRPr sz="1100"/>
          </a:p>
        </p:txBody>
      </p:sp>
      <p:sp>
        <p:nvSpPr>
          <p:cNvPr id="244" name="Google Shape;244;p38"/>
          <p:cNvSpPr/>
          <p:nvPr/>
        </p:nvSpPr>
        <p:spPr>
          <a:xfrm>
            <a:off x="4367123" y="938850"/>
            <a:ext cx="4279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Zen of Python: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r="31224" b="17769"/>
          <a:stretch/>
        </p:blipFill>
        <p:spPr>
          <a:xfrm>
            <a:off x="563525" y="850800"/>
            <a:ext cx="1989152" cy="35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/>
        </p:nvSpPr>
        <p:spPr>
          <a:xfrm>
            <a:off x="371075" y="4559400"/>
            <a:ext cx="3005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Python’s </a:t>
            </a: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founder Guido van Rossum</a:t>
            </a:r>
            <a:endParaRPr sz="1100"/>
          </a:p>
        </p:txBody>
      </p:sp>
      <p:pic>
        <p:nvPicPr>
          <p:cNvPr id="247" name="Google Shape;24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1468" y="1628835"/>
            <a:ext cx="3938883" cy="201930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/>
          <p:nvPr/>
        </p:nvSpPr>
        <p:spPr>
          <a:xfrm>
            <a:off x="256299" y="186665"/>
            <a:ext cx="487681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Why Python for data science?</a:t>
            </a:r>
            <a:endParaRPr sz="1100"/>
          </a:p>
        </p:txBody>
      </p:sp>
      <p:sp>
        <p:nvSpPr>
          <p:cNvPr id="253" name="Google Shape;253;p39"/>
          <p:cNvSpPr txBox="1"/>
          <p:nvPr/>
        </p:nvSpPr>
        <p:spPr>
          <a:xfrm>
            <a:off x="4086998" y="1562100"/>
            <a:ext cx="3567900" cy="243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Whitespace instead of symbols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remains uncluttered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tabs and line-breaks matter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Intuitive grammar</a:t>
            </a:r>
            <a:endParaRPr sz="1100">
              <a:solidFill>
                <a:schemeClr val="dk1"/>
              </a:solidFill>
            </a:endParaRPr>
          </a:p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understand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types determined automatically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need to declare the type of your variables before assigning values</a:t>
            </a:r>
            <a:endParaRPr sz="110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 rotWithShape="1">
          <a:blip r:embed="rId3">
            <a:alphaModFix/>
          </a:blip>
          <a:srcRect r="31224" b="17769"/>
          <a:stretch/>
        </p:blipFill>
        <p:spPr>
          <a:xfrm>
            <a:off x="563525" y="850800"/>
            <a:ext cx="1989152" cy="35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/>
        </p:nvSpPr>
        <p:spPr>
          <a:xfrm>
            <a:off x="371075" y="4559400"/>
            <a:ext cx="3005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Python’s </a:t>
            </a: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founder Guido van Rossum</a:t>
            </a:r>
            <a:endParaRPr sz="1100"/>
          </a:p>
        </p:txBody>
      </p:sp>
      <p:sp>
        <p:nvSpPr>
          <p:cNvPr id="256" name="Google Shape;256;p39"/>
          <p:cNvSpPr/>
          <p:nvPr/>
        </p:nvSpPr>
        <p:spPr>
          <a:xfrm>
            <a:off x="4367123" y="938850"/>
            <a:ext cx="4279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Zen of Python: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/>
          <p:nvPr/>
        </p:nvSpPr>
        <p:spPr>
          <a:xfrm>
            <a:off x="3064372" y="2225530"/>
            <a:ext cx="3059011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Three advantages: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256299" y="186665"/>
            <a:ext cx="2273747" cy="8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1. Python is popular</a:t>
            </a:r>
            <a:endParaRPr sz="1100"/>
          </a:p>
        </p:txBody>
      </p:sp>
      <p:sp>
        <p:nvSpPr>
          <p:cNvPr id="267" name="Google Shape;267;p41"/>
          <p:cNvSpPr txBox="1"/>
          <p:nvPr/>
        </p:nvSpPr>
        <p:spPr>
          <a:xfrm>
            <a:off x="235644" y="1251121"/>
            <a:ext cx="2655836" cy="1685077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user community</a:t>
            </a:r>
            <a:endParaRPr sz="1100" dirty="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Well-maintained libraries</a:t>
            </a:r>
            <a:endParaRPr sz="1100" dirty="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guidance (StackOverflow)</a:t>
            </a:r>
            <a:endParaRPr sz="1100" dirty="0"/>
          </a:p>
        </p:txBody>
      </p:sp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t="54053" r="60128" b="2926"/>
          <a:stretch/>
        </p:blipFill>
        <p:spPr>
          <a:xfrm>
            <a:off x="3781025" y="50140"/>
            <a:ext cx="4420772" cy="512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/>
          <p:nvPr/>
        </p:nvSpPr>
        <p:spPr>
          <a:xfrm>
            <a:off x="256299" y="186665"/>
            <a:ext cx="3393429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2. Easy to learn and share</a:t>
            </a:r>
            <a:endParaRPr sz="1100"/>
          </a:p>
        </p:txBody>
      </p:sp>
      <p:sp>
        <p:nvSpPr>
          <p:cNvPr id="274" name="Google Shape;274;p42"/>
          <p:cNvSpPr txBox="1"/>
          <p:nvPr/>
        </p:nvSpPr>
        <p:spPr>
          <a:xfrm>
            <a:off x="235650" y="1251125"/>
            <a:ext cx="2808000" cy="16239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PEOPLE LIKE IT:</a:t>
            </a:r>
            <a:endParaRPr sz="110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is intuitive and expressive (compare C++)</a:t>
            </a:r>
            <a:endParaRPr sz="110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Suited to large amounts of data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8396" y="2420537"/>
            <a:ext cx="3638550" cy="1666875"/>
          </a:xfrm>
          <a:prstGeom prst="rect">
            <a:avLst/>
          </a:prstGeom>
          <a:noFill/>
          <a:ln w="190500" cap="sq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8396" y="1164922"/>
            <a:ext cx="2524125" cy="47625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43"/>
          <p:cNvGrpSpPr/>
          <p:nvPr/>
        </p:nvGrpSpPr>
        <p:grpSpPr>
          <a:xfrm>
            <a:off x="1379880" y="1412300"/>
            <a:ext cx="7652632" cy="1131338"/>
            <a:chOff x="4487" y="795666"/>
            <a:chExt cx="10203509" cy="1508451"/>
          </a:xfrm>
        </p:grpSpPr>
        <p:sp>
          <p:nvSpPr>
            <p:cNvPr id="282" name="Google Shape;282;p43"/>
            <p:cNvSpPr/>
            <p:nvPr/>
          </p:nvSpPr>
          <p:spPr>
            <a:xfrm>
              <a:off x="4487" y="795666"/>
              <a:ext cx="1962213" cy="1508451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3"/>
            <p:cNvSpPr txBox="1"/>
            <p:nvPr/>
          </p:nvSpPr>
          <p:spPr>
            <a:xfrm>
              <a:off x="48668" y="839847"/>
              <a:ext cx="1873851" cy="142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" sz="2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100"/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2162922" y="1306578"/>
              <a:ext cx="415989" cy="48662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3"/>
            <p:cNvSpPr txBox="1"/>
            <p:nvPr/>
          </p:nvSpPr>
          <p:spPr>
            <a:xfrm>
              <a:off x="2162922" y="1403904"/>
              <a:ext cx="291192" cy="291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3"/>
            <p:cNvSpPr/>
            <p:nvPr/>
          </p:nvSpPr>
          <p:spPr>
            <a:xfrm>
              <a:off x="2751586" y="795666"/>
              <a:ext cx="1962213" cy="1508451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3"/>
            <p:cNvSpPr txBox="1"/>
            <p:nvPr/>
          </p:nvSpPr>
          <p:spPr>
            <a:xfrm>
              <a:off x="2795767" y="839847"/>
              <a:ext cx="1873851" cy="142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" sz="2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Clean data</a:t>
              </a:r>
              <a:endParaRPr sz="1100"/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4910021" y="1306578"/>
              <a:ext cx="415989" cy="48662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3"/>
            <p:cNvSpPr txBox="1"/>
            <p:nvPr/>
          </p:nvSpPr>
          <p:spPr>
            <a:xfrm>
              <a:off x="4910021" y="1403904"/>
              <a:ext cx="291192" cy="291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5498685" y="795666"/>
              <a:ext cx="1962213" cy="1508451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3"/>
            <p:cNvSpPr txBox="1"/>
            <p:nvPr/>
          </p:nvSpPr>
          <p:spPr>
            <a:xfrm>
              <a:off x="5542866" y="839847"/>
              <a:ext cx="1873851" cy="142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" sz="2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Modeling and analysis</a:t>
              </a:r>
              <a:endParaRPr sz="1100"/>
            </a:p>
          </p:txBody>
        </p:sp>
        <p:sp>
          <p:nvSpPr>
            <p:cNvPr id="292" name="Google Shape;292;p43"/>
            <p:cNvSpPr/>
            <p:nvPr/>
          </p:nvSpPr>
          <p:spPr>
            <a:xfrm>
              <a:off x="7657119" y="1306578"/>
              <a:ext cx="415989" cy="48662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3"/>
            <p:cNvSpPr txBox="1"/>
            <p:nvPr/>
          </p:nvSpPr>
          <p:spPr>
            <a:xfrm>
              <a:off x="7657119" y="1403904"/>
              <a:ext cx="291192" cy="291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3"/>
            <p:cNvSpPr/>
            <p:nvPr/>
          </p:nvSpPr>
          <p:spPr>
            <a:xfrm>
              <a:off x="8245783" y="795666"/>
              <a:ext cx="1962213" cy="1508451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3"/>
            <p:cNvSpPr txBox="1"/>
            <p:nvPr/>
          </p:nvSpPr>
          <p:spPr>
            <a:xfrm>
              <a:off x="8289964" y="839847"/>
              <a:ext cx="1873851" cy="142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" sz="2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Evaluate and present</a:t>
              </a:r>
              <a:endParaRPr sz="1100"/>
            </a:p>
          </p:txBody>
        </p:sp>
      </p:grpSp>
      <p:sp>
        <p:nvSpPr>
          <p:cNvPr id="296" name="Google Shape;296;p43"/>
          <p:cNvSpPr txBox="1"/>
          <p:nvPr/>
        </p:nvSpPr>
        <p:spPr>
          <a:xfrm>
            <a:off x="1376515" y="3150410"/>
            <a:ext cx="1512600" cy="762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client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BeautifulSoup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clients </a:t>
            </a:r>
            <a:endParaRPr sz="1100" dirty="0"/>
          </a:p>
        </p:txBody>
      </p:sp>
      <p:sp>
        <p:nvSpPr>
          <p:cNvPr id="297" name="Google Shape;297;p43"/>
          <p:cNvSpPr txBox="1"/>
          <p:nvPr/>
        </p:nvSpPr>
        <p:spPr>
          <a:xfrm>
            <a:off x="3465479" y="3150410"/>
            <a:ext cx="1334813" cy="122341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Geopandas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Rasterio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5442560" y="3140389"/>
            <a:ext cx="1334813" cy="145424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statsmodel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SciKitLearn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7552857" y="3150410"/>
            <a:ext cx="1334813" cy="145424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 Notebook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endParaRPr sz="1100" dirty="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250226" y="1751574"/>
            <a:ext cx="908222" cy="692497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science work-flow</a:t>
            </a:r>
            <a:endParaRPr sz="1100"/>
          </a:p>
        </p:txBody>
      </p:sp>
      <p:sp>
        <p:nvSpPr>
          <p:cNvPr id="301" name="Google Shape;301;p43"/>
          <p:cNvSpPr txBox="1"/>
          <p:nvPr/>
        </p:nvSpPr>
        <p:spPr>
          <a:xfrm>
            <a:off x="256330" y="3260932"/>
            <a:ext cx="730200" cy="4695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 libraries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43"/>
          <p:cNvCxnSpPr/>
          <p:nvPr/>
        </p:nvCxnSpPr>
        <p:spPr>
          <a:xfrm>
            <a:off x="2131540" y="2650527"/>
            <a:ext cx="0" cy="39850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3" name="Google Shape;303;p43"/>
          <p:cNvCxnSpPr/>
          <p:nvPr/>
        </p:nvCxnSpPr>
        <p:spPr>
          <a:xfrm>
            <a:off x="4132886" y="2650527"/>
            <a:ext cx="0" cy="39850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4" name="Google Shape;304;p43"/>
          <p:cNvCxnSpPr/>
          <p:nvPr/>
        </p:nvCxnSpPr>
        <p:spPr>
          <a:xfrm>
            <a:off x="6109967" y="2650527"/>
            <a:ext cx="0" cy="39850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8207527" y="2650527"/>
            <a:ext cx="0" cy="39850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6" name="Google Shape;306;p43"/>
          <p:cNvSpPr/>
          <p:nvPr/>
        </p:nvSpPr>
        <p:spPr>
          <a:xfrm>
            <a:off x="256299" y="186665"/>
            <a:ext cx="3924055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3. Thriving ecosystem of tools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68393" y="134679"/>
            <a:ext cx="8869200" cy="4848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Workshop team</a:t>
            </a:r>
            <a:endParaRPr sz="1100"/>
          </a:p>
        </p:txBody>
      </p:sp>
      <p:sp>
        <p:nvSpPr>
          <p:cNvPr id="141" name="Google Shape;141;p26"/>
          <p:cNvSpPr txBox="1"/>
          <p:nvPr/>
        </p:nvSpPr>
        <p:spPr>
          <a:xfrm>
            <a:off x="6366775" y="4160988"/>
            <a:ext cx="1201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Gaurav Bhardwaj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Data Scientist, World Bank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100" y="2879126"/>
            <a:ext cx="1247675" cy="1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 rotWithShape="1">
          <a:blip r:embed="rId4">
            <a:alphaModFix/>
          </a:blip>
          <a:srcRect l="34486" b="29681"/>
          <a:stretch/>
        </p:blipFill>
        <p:spPr>
          <a:xfrm>
            <a:off x="3902400" y="2837575"/>
            <a:ext cx="1201200" cy="128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3804250" y="4134425"/>
            <a:ext cx="1598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Maham Khan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Data Science Consultant, World Bank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100" y="2989050"/>
            <a:ext cx="1201200" cy="1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882900" y="4227725"/>
            <a:ext cx="173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Mahmoud Elsayed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Economist, World Bank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2675" y="771024"/>
            <a:ext cx="1276175" cy="12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4247" y="771022"/>
            <a:ext cx="1276175" cy="12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882900" y="2160450"/>
            <a:ext cx="155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Laura Gregory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Senior Education Specialist, World Bank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3765525" y="2055600"/>
            <a:ext cx="1731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Nick Jones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Data Scientist, World Bank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6199550" y="2047188"/>
            <a:ext cx="1731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Dharana Rijal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Data Science Consultant, World Bank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6300" y="771025"/>
            <a:ext cx="1081175" cy="142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/>
          <p:nvPr/>
        </p:nvSpPr>
        <p:spPr>
          <a:xfrm>
            <a:off x="2363200" y="2225525"/>
            <a:ext cx="4331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Intro to Python notebooks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5" y="446063"/>
            <a:ext cx="89154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199" y="59024"/>
            <a:ext cx="6400725" cy="48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400" y="78175"/>
            <a:ext cx="6061351" cy="43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/>
          <p:nvPr/>
        </p:nvSpPr>
        <p:spPr>
          <a:xfrm>
            <a:off x="3064376" y="2225525"/>
            <a:ext cx="2834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/>
        </p:nvSpPr>
        <p:spPr>
          <a:xfrm>
            <a:off x="141968" y="189506"/>
            <a:ext cx="8869331" cy="484748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outline</a:t>
            </a:r>
            <a:endParaRPr sz="1100"/>
          </a:p>
        </p:txBody>
      </p:sp>
      <p:pic>
        <p:nvPicPr>
          <p:cNvPr id="339" name="Google Shape;3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6655"/>
            <a:ext cx="8000376" cy="416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/>
        </p:nvSpPr>
        <p:spPr>
          <a:xfrm>
            <a:off x="141968" y="189506"/>
            <a:ext cx="8869200" cy="4848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Google Colab</a:t>
            </a:r>
            <a:endParaRPr sz="1100" dirty="0"/>
          </a:p>
        </p:txBody>
      </p:sp>
      <p:sp>
        <p:nvSpPr>
          <p:cNvPr id="345" name="Google Shape;345;p50"/>
          <p:cNvSpPr txBox="1"/>
          <p:nvPr/>
        </p:nvSpPr>
        <p:spPr>
          <a:xfrm>
            <a:off x="327350" y="925765"/>
            <a:ext cx="8271600" cy="715800"/>
          </a:xfrm>
          <a:prstGeom prst="rect">
            <a:avLst/>
          </a:prstGeom>
          <a:solidFill>
            <a:srgbClr val="DDEAF6"/>
          </a:solidFill>
          <a:ln w="9525" cap="flat" cmpd="sng">
            <a:solidFill>
              <a:srgbClr val="FBE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the notebook format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comprising text, code, and outputs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327350" y="1827840"/>
            <a:ext cx="8271600" cy="10389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BE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code cells two ways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this button →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use keyboard shortcuts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75" y="1853913"/>
            <a:ext cx="2042700" cy="9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0"/>
          <p:cNvSpPr txBox="1"/>
          <p:nvPr/>
        </p:nvSpPr>
        <p:spPr>
          <a:xfrm>
            <a:off x="366775" y="3864765"/>
            <a:ext cx="8271600" cy="1038900"/>
          </a:xfrm>
          <a:prstGeom prst="rect">
            <a:avLst/>
          </a:prstGeom>
          <a:solidFill>
            <a:srgbClr val="E1EFD8"/>
          </a:solidFill>
          <a:ln w="9525" cap="flat" cmpd="sng">
            <a:solidFill>
              <a:srgbClr val="FBE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Lab session 1: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how to create new cells (text and code)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and run your own code.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327350" y="2938265"/>
            <a:ext cx="8271600" cy="715800"/>
          </a:xfrm>
          <a:prstGeom prst="rect">
            <a:avLst/>
          </a:prstGeom>
          <a:solidFill>
            <a:srgbClr val="E1EFD8"/>
          </a:solidFill>
          <a:ln w="9525" cap="flat" cmpd="sng">
            <a:solidFill>
              <a:srgbClr val="FBE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Account: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Ensure you’re logged on to your Google account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Permissions: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When prompted click ‘run anyway’.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/>
        </p:nvSpPr>
        <p:spPr>
          <a:xfrm>
            <a:off x="141968" y="189506"/>
            <a:ext cx="8869331" cy="484748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1100"/>
          </a:p>
        </p:txBody>
      </p:sp>
      <p:sp>
        <p:nvSpPr>
          <p:cNvPr id="355" name="Google Shape;355;p51"/>
          <p:cNvSpPr txBox="1"/>
          <p:nvPr/>
        </p:nvSpPr>
        <p:spPr>
          <a:xfrm>
            <a:off x="388034" y="1000035"/>
            <a:ext cx="8271600" cy="6696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website: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https://github.com/worldbank/Python-for-Data-Science/tree/master/June_2021_ETEC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1"/>
          <p:cNvSpPr txBox="1"/>
          <p:nvPr/>
        </p:nvSpPr>
        <p:spPr>
          <a:xfrm>
            <a:off x="436200" y="1895356"/>
            <a:ext cx="8271600" cy="715800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1EF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exercise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Scroll down on GitHub ‘day_1’ page, click the link for ‘0_notebooks_intro’</a:t>
            </a:r>
            <a:endParaRPr sz="1100"/>
          </a:p>
        </p:txBody>
      </p:sp>
      <p:sp>
        <p:nvSpPr>
          <p:cNvPr id="357" name="Google Shape;357;p51"/>
          <p:cNvSpPr txBox="1"/>
          <p:nvPr/>
        </p:nvSpPr>
        <p:spPr>
          <a:xfrm rot="435329">
            <a:off x="7042180" y="538327"/>
            <a:ext cx="1764932" cy="392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bookmark this</a:t>
            </a:r>
            <a:endParaRPr sz="1100"/>
          </a:p>
        </p:txBody>
      </p:sp>
      <p:cxnSp>
        <p:nvCxnSpPr>
          <p:cNvPr id="358" name="Google Shape;358;p51"/>
          <p:cNvCxnSpPr/>
          <p:nvPr/>
        </p:nvCxnSpPr>
        <p:spPr>
          <a:xfrm flipH="1">
            <a:off x="7615817" y="962026"/>
            <a:ext cx="208500" cy="29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/>
        </p:nvSpPr>
        <p:spPr>
          <a:xfrm>
            <a:off x="141968" y="189506"/>
            <a:ext cx="8869200" cy="4848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1100"/>
          </a:p>
        </p:txBody>
      </p:sp>
      <p:sp>
        <p:nvSpPr>
          <p:cNvPr id="364" name="Google Shape;364;p52"/>
          <p:cNvSpPr txBox="1"/>
          <p:nvPr/>
        </p:nvSpPr>
        <p:spPr>
          <a:xfrm>
            <a:off x="464234" y="1000035"/>
            <a:ext cx="8271600" cy="6696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website: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https://github.com/worldbank/Python-for-Data-Science/tree/master/June_2021_ETEC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2"/>
          <p:cNvSpPr txBox="1"/>
          <p:nvPr/>
        </p:nvSpPr>
        <p:spPr>
          <a:xfrm>
            <a:off x="436225" y="2938290"/>
            <a:ext cx="8271600" cy="1362300"/>
          </a:xfrm>
          <a:prstGeom prst="rect">
            <a:avLst/>
          </a:prstGeom>
          <a:solidFill>
            <a:srgbClr val="E1EFD8"/>
          </a:solidFill>
          <a:ln w="9525" cap="flat" cmpd="sng">
            <a:solidFill>
              <a:srgbClr val="FBE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with Colab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 you’re logged on to your Google account</a:t>
            </a:r>
            <a:endParaRPr sz="1100" dirty="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‘connect’</a:t>
            </a:r>
            <a:endParaRPr sz="1100" dirty="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De-select ‘reset all runtimes’ and click ‘run anyway’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2"/>
          <p:cNvSpPr txBox="1"/>
          <p:nvPr/>
        </p:nvSpPr>
        <p:spPr>
          <a:xfrm>
            <a:off x="436225" y="2099231"/>
            <a:ext cx="8271600" cy="715800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1EF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exercise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Scroll down on GitHub ‘day_1’ page, click the link for ‘0_notebooks_intro’</a:t>
            </a:r>
            <a:endParaRPr sz="1100"/>
          </a:p>
        </p:txBody>
      </p:sp>
      <p:sp>
        <p:nvSpPr>
          <p:cNvPr id="367" name="Google Shape;367;p52"/>
          <p:cNvSpPr txBox="1"/>
          <p:nvPr/>
        </p:nvSpPr>
        <p:spPr>
          <a:xfrm rot="435329">
            <a:off x="7042180" y="538327"/>
            <a:ext cx="1764932" cy="392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bookmark this</a:t>
            </a:r>
            <a:endParaRPr sz="1100"/>
          </a:p>
        </p:txBody>
      </p:sp>
      <p:cxnSp>
        <p:nvCxnSpPr>
          <p:cNvPr id="368" name="Google Shape;368;p52"/>
          <p:cNvCxnSpPr/>
          <p:nvPr/>
        </p:nvCxnSpPr>
        <p:spPr>
          <a:xfrm flipH="1">
            <a:off x="7615817" y="962026"/>
            <a:ext cx="208500" cy="29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4" y="273844"/>
            <a:ext cx="8156872" cy="456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5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1845747" y="1823100"/>
            <a:ext cx="5452500" cy="4848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Welcome and context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969580" y="662152"/>
            <a:ext cx="5746531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Participant outcomes</a:t>
            </a:r>
            <a:endParaRPr sz="1100"/>
          </a:p>
        </p:txBody>
      </p:sp>
      <p:cxnSp>
        <p:nvCxnSpPr>
          <p:cNvPr id="163" name="Google Shape;163;p28"/>
          <p:cNvCxnSpPr/>
          <p:nvPr/>
        </p:nvCxnSpPr>
        <p:spPr>
          <a:xfrm>
            <a:off x="1048407" y="1365688"/>
            <a:ext cx="5588875" cy="0"/>
          </a:xfrm>
          <a:prstGeom prst="straightConnector1">
            <a:avLst/>
          </a:prstGeom>
          <a:noFill/>
          <a:ln w="762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4" name="Google Shape;164;p28"/>
          <p:cNvCxnSpPr/>
          <p:nvPr/>
        </p:nvCxnSpPr>
        <p:spPr>
          <a:xfrm>
            <a:off x="1048407" y="628650"/>
            <a:ext cx="5588875" cy="0"/>
          </a:xfrm>
          <a:prstGeom prst="straightConnector1">
            <a:avLst/>
          </a:prstGeom>
          <a:noFill/>
          <a:ln w="762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28"/>
          <p:cNvSpPr txBox="1"/>
          <p:nvPr/>
        </p:nvSpPr>
        <p:spPr>
          <a:xfrm>
            <a:off x="969580" y="1888588"/>
            <a:ext cx="7101900" cy="1362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no prior coding skills assumed, learn to: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and combine datasets;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libraries for data analysis and plotting;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self-teach next steps.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1136095" y="1796469"/>
            <a:ext cx="6861219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Programming shares many concepts from everyday life.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507448" y="1303975"/>
            <a:ext cx="2912338" cy="297773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cups flour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Half cup butter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Half cup sugar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t. Salt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egg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cup chocolate chips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3915698" y="1303975"/>
            <a:ext cx="4413455" cy="330090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Mix all ingredients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Knead thoroughly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Form into 20 balls.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For each ball: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Spread flour on cloth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ball in circle with rolling pin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 in oven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256299" y="186665"/>
            <a:ext cx="341463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Guess the output (1)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7441995" y="4529179"/>
            <a:ext cx="1702006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Think Python! Allen Downey</a:t>
            </a:r>
            <a:endParaRPr sz="1100"/>
          </a:p>
        </p:txBody>
      </p:sp>
      <p:sp>
        <p:nvSpPr>
          <p:cNvPr id="183" name="Google Shape;183;p31"/>
          <p:cNvSpPr txBox="1"/>
          <p:nvPr/>
        </p:nvSpPr>
        <p:spPr>
          <a:xfrm>
            <a:off x="292147" y="4736929"/>
            <a:ext cx="3247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 chip cookies</a:t>
            </a: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(makes 20)</a:t>
            </a:r>
            <a:endParaRPr sz="1100"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10008" cy="422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/>
          <p:nvPr/>
        </p:nvSpPr>
        <p:spPr>
          <a:xfrm>
            <a:off x="256301" y="186675"/>
            <a:ext cx="7474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Key elements of programming (and food recipes!)</a:t>
            </a:r>
            <a:endParaRPr sz="900"/>
          </a:p>
        </p:txBody>
      </p:sp>
      <p:sp>
        <p:nvSpPr>
          <p:cNvPr id="190" name="Google Shape;190;p32"/>
          <p:cNvSpPr txBox="1"/>
          <p:nvPr/>
        </p:nvSpPr>
        <p:spPr>
          <a:xfrm>
            <a:off x="406408" y="1032802"/>
            <a:ext cx="79374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set of words, abbreviations and symbols (</a:t>
            </a:r>
            <a:r>
              <a:rPr lang="en" sz="21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21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100"/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sequence of operations to be performed in order.</a:t>
            </a:r>
            <a:endParaRPr sz="1100"/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Repetition of some operations (</a:t>
            </a:r>
            <a:r>
              <a:rPr lang="en" sz="21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tests (</a:t>
            </a:r>
            <a:r>
              <a:rPr lang="en" sz="21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conditions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/>
          </a:p>
        </p:txBody>
      </p:sp>
      <p:sp>
        <p:nvSpPr>
          <p:cNvPr id="191" name="Google Shape;191;p32"/>
          <p:cNvSpPr txBox="1"/>
          <p:nvPr/>
        </p:nvSpPr>
        <p:spPr>
          <a:xfrm>
            <a:off x="7441995" y="4529179"/>
            <a:ext cx="1702006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Think Python! Allen Downey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507448" y="1303975"/>
            <a:ext cx="2912400" cy="29778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cups flour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Half cup butter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Half cup sugar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t. Salt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egg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cup chocolate chips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3"/>
          <p:cNvSpPr/>
          <p:nvPr/>
        </p:nvSpPr>
        <p:spPr>
          <a:xfrm>
            <a:off x="3915698" y="1303975"/>
            <a:ext cx="4413600" cy="3300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Mix all ingredients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Knead thoroughly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Form into 20 balls.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For each ball: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Spread flour on cloth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ball in circle with rolling pin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 in oven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3"/>
          <p:cNvSpPr/>
          <p:nvPr/>
        </p:nvSpPr>
        <p:spPr>
          <a:xfrm>
            <a:off x="256299" y="186665"/>
            <a:ext cx="3414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Guess the output (1)</a:t>
            </a:r>
            <a:endParaRPr sz="1100"/>
          </a:p>
        </p:txBody>
      </p:sp>
      <p:sp>
        <p:nvSpPr>
          <p:cNvPr id="199" name="Google Shape;199;p33"/>
          <p:cNvSpPr/>
          <p:nvPr/>
        </p:nvSpPr>
        <p:spPr>
          <a:xfrm>
            <a:off x="730046" y="2924355"/>
            <a:ext cx="1511700" cy="349500"/>
          </a:xfrm>
          <a:prstGeom prst="frame">
            <a:avLst>
              <a:gd name="adj1" fmla="val 125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3799553" y="2631080"/>
            <a:ext cx="3172800" cy="324000"/>
          </a:xfrm>
          <a:prstGeom prst="frame">
            <a:avLst>
              <a:gd name="adj1" fmla="val 125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 rot="294625">
            <a:off x="4202399" y="384435"/>
            <a:ext cx="4882119" cy="10391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Specialized terminology, loops, and logic are common ways of thinking in many domains (including cooking and coding)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Macintosh PowerPoint</Application>
  <PresentationFormat>On-screen Show (16:9)</PresentationFormat>
  <Paragraphs>160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Arial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</cp:revision>
  <dcterms:modified xsi:type="dcterms:W3CDTF">2021-06-07T09:34:08Z</dcterms:modified>
</cp:coreProperties>
</file>